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78" r:id="rId6"/>
    <p:sldId id="260" r:id="rId7"/>
    <p:sldId id="265" r:id="rId8"/>
    <p:sldId id="266" r:id="rId9"/>
    <p:sldId id="261" r:id="rId10"/>
    <p:sldId id="262" r:id="rId11"/>
    <p:sldId id="280" r:id="rId12"/>
    <p:sldId id="263" r:id="rId13"/>
    <p:sldId id="264" r:id="rId14"/>
    <p:sldId id="267" r:id="rId15"/>
    <p:sldId id="269" r:id="rId16"/>
    <p:sldId id="268" r:id="rId17"/>
    <p:sldId id="271" r:id="rId18"/>
    <p:sldId id="270" r:id="rId19"/>
    <p:sldId id="272" r:id="rId20"/>
    <p:sldId id="275" r:id="rId21"/>
    <p:sldId id="274" r:id="rId22"/>
    <p:sldId id="279"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4" autoAdjust="0"/>
    <p:restoredTop sz="94660"/>
  </p:normalViewPr>
  <p:slideViewPr>
    <p:cSldViewPr>
      <p:cViewPr varScale="1">
        <p:scale>
          <a:sx n="69" d="100"/>
          <a:sy n="69" d="100"/>
        </p:scale>
        <p:origin x="-130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0359A9A-FD60-4E77-8FB2-2E6F1D8C1F0D}" type="datetimeFigureOut">
              <a:rPr lang="en-US" smtClean="0"/>
              <a:t>10/26/2015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2DF23E9-2589-452A-B208-42E5093D294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359A9A-FD60-4E77-8FB2-2E6F1D8C1F0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F23E9-2589-452A-B208-42E5093D29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359A9A-FD60-4E77-8FB2-2E6F1D8C1F0D}" type="datetimeFigureOut">
              <a:rPr lang="en-US" smtClean="0"/>
              <a:t>10/26/2015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F23E9-2589-452A-B208-42E5093D29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0359A9A-FD60-4E77-8FB2-2E6F1D8C1F0D}" type="datetimeFigureOut">
              <a:rPr lang="en-US" smtClean="0"/>
              <a:t>10/26/2015</a:t>
            </a:fld>
            <a:endParaRPr lang="en-US"/>
          </a:p>
        </p:txBody>
      </p:sp>
      <p:sp>
        <p:nvSpPr>
          <p:cNvPr id="9" name="Slide Number Placeholder 8"/>
          <p:cNvSpPr>
            <a:spLocks noGrp="1"/>
          </p:cNvSpPr>
          <p:nvPr>
            <p:ph type="sldNum" sz="quarter" idx="15"/>
          </p:nvPr>
        </p:nvSpPr>
        <p:spPr/>
        <p:txBody>
          <a:bodyPr rtlCol="0"/>
          <a:lstStyle/>
          <a:p>
            <a:fld id="{22DF23E9-2589-452A-B208-42E5093D2945}"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0359A9A-FD60-4E77-8FB2-2E6F1D8C1F0D}" type="datetimeFigureOut">
              <a:rPr lang="en-US" smtClean="0"/>
              <a:t>10/26/2015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2DF23E9-2589-452A-B208-42E5093D29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0359A9A-FD60-4E77-8FB2-2E6F1D8C1F0D}" type="datetimeFigureOut">
              <a:rPr lang="en-US" smtClean="0"/>
              <a:t>10/26/2015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F23E9-2589-452A-B208-42E5093D2945}"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0359A9A-FD60-4E77-8FB2-2E6F1D8C1F0D}" type="datetimeFigureOut">
              <a:rPr lang="en-US" smtClean="0"/>
              <a:t>10/26/2015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DF23E9-2589-452A-B208-42E5093D2945}"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0359A9A-FD60-4E77-8FB2-2E6F1D8C1F0D}" type="datetimeFigureOut">
              <a:rPr lang="en-US" smtClean="0"/>
              <a:t>10/26/2015</a:t>
            </a:fld>
            <a:endParaRPr lang="en-US"/>
          </a:p>
        </p:txBody>
      </p:sp>
      <p:sp>
        <p:nvSpPr>
          <p:cNvPr id="7" name="Slide Number Placeholder 6"/>
          <p:cNvSpPr>
            <a:spLocks noGrp="1"/>
          </p:cNvSpPr>
          <p:nvPr>
            <p:ph type="sldNum" sz="quarter" idx="11"/>
          </p:nvPr>
        </p:nvSpPr>
        <p:spPr/>
        <p:txBody>
          <a:bodyPr rtlCol="0"/>
          <a:lstStyle/>
          <a:p>
            <a:fld id="{22DF23E9-2589-452A-B208-42E5093D2945}"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59A9A-FD60-4E77-8FB2-2E6F1D8C1F0D}" type="datetimeFigureOut">
              <a:rPr lang="en-US" smtClean="0"/>
              <a:t>10/26/2015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DF23E9-2589-452A-B208-42E5093D29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0359A9A-FD60-4E77-8FB2-2E6F1D8C1F0D}" type="datetimeFigureOut">
              <a:rPr lang="en-US" smtClean="0"/>
              <a:t>10/26/2015</a:t>
            </a:fld>
            <a:endParaRPr lang="en-US"/>
          </a:p>
        </p:txBody>
      </p:sp>
      <p:sp>
        <p:nvSpPr>
          <p:cNvPr id="22" name="Slide Number Placeholder 21"/>
          <p:cNvSpPr>
            <a:spLocks noGrp="1"/>
          </p:cNvSpPr>
          <p:nvPr>
            <p:ph type="sldNum" sz="quarter" idx="15"/>
          </p:nvPr>
        </p:nvSpPr>
        <p:spPr/>
        <p:txBody>
          <a:bodyPr rtlCol="0"/>
          <a:lstStyle/>
          <a:p>
            <a:fld id="{22DF23E9-2589-452A-B208-42E5093D2945}"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0359A9A-FD60-4E77-8FB2-2E6F1D8C1F0D}" type="datetimeFigureOut">
              <a:rPr lang="en-US" smtClean="0"/>
              <a:t>10/26/2015</a:t>
            </a:fld>
            <a:endParaRPr lang="en-US"/>
          </a:p>
        </p:txBody>
      </p:sp>
      <p:sp>
        <p:nvSpPr>
          <p:cNvPr id="18" name="Slide Number Placeholder 17"/>
          <p:cNvSpPr>
            <a:spLocks noGrp="1"/>
          </p:cNvSpPr>
          <p:nvPr>
            <p:ph type="sldNum" sz="quarter" idx="11"/>
          </p:nvPr>
        </p:nvSpPr>
        <p:spPr/>
        <p:txBody>
          <a:bodyPr rtlCol="0"/>
          <a:lstStyle/>
          <a:p>
            <a:fld id="{22DF23E9-2589-452A-B208-42E5093D2945}"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0359A9A-FD60-4E77-8FB2-2E6F1D8C1F0D}" type="datetimeFigureOut">
              <a:rPr lang="en-US" smtClean="0"/>
              <a:t>10/26/2015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2DF23E9-2589-452A-B208-42E5093D29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bodydetoxmastery.com/10-top-herbs-and-spices-to-detox-your-bod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nlm.nih.gov/medlineplus/druginfo/natural/1002.html#Description" TargetMode="External"/><Relationship Id="rId2" Type="http://schemas.openxmlformats.org/officeDocument/2006/relationships/hyperlink" Target="http://bodydetoxmastery.com/10-top-herbs-and-spices-to-detox-your-bod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Cleanse or Detox</a:t>
            </a:r>
            <a:endParaRPr lang="en-US" dirty="0"/>
          </a:p>
        </p:txBody>
      </p:sp>
      <p:sp>
        <p:nvSpPr>
          <p:cNvPr id="3" name="Subtitle 2"/>
          <p:cNvSpPr>
            <a:spLocks noGrp="1"/>
          </p:cNvSpPr>
          <p:nvPr>
            <p:ph type="subTitle" idx="1"/>
          </p:nvPr>
        </p:nvSpPr>
        <p:spPr/>
        <p:txBody>
          <a:bodyPr/>
          <a:lstStyle/>
          <a:p>
            <a:r>
              <a:rPr lang="en-US" dirty="0" smtClean="0"/>
              <a:t>Which one (if any) is right for you?</a:t>
            </a:r>
            <a:endParaRPr lang="en-US" dirty="0"/>
          </a:p>
        </p:txBody>
      </p:sp>
    </p:spTree>
    <p:extLst>
      <p:ext uri="{BB962C8B-B14F-4D97-AF65-F5344CB8AC3E}">
        <p14:creationId xmlns:p14="http://schemas.microsoft.com/office/powerpoint/2010/main" val="1179579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can I expect to feel?</a:t>
            </a:r>
            <a:endParaRPr lang="en-US" dirty="0"/>
          </a:p>
        </p:txBody>
      </p:sp>
      <p:sp>
        <p:nvSpPr>
          <p:cNvPr id="3" name="Content Placeholder 2"/>
          <p:cNvSpPr>
            <a:spLocks noGrp="1"/>
          </p:cNvSpPr>
          <p:nvPr>
            <p:ph sz="quarter" idx="1"/>
          </p:nvPr>
        </p:nvSpPr>
        <p:spPr/>
        <p:txBody>
          <a:bodyPr/>
          <a:lstStyle/>
          <a:p>
            <a:r>
              <a:rPr lang="en-US" dirty="0" smtClean="0"/>
              <a:t>Ideally, you should feel energized and lighter after a few days.</a:t>
            </a:r>
          </a:p>
          <a:p>
            <a:endParaRPr lang="en-US" dirty="0" smtClean="0"/>
          </a:p>
          <a:p>
            <a:r>
              <a:rPr lang="en-US" dirty="0" smtClean="0"/>
              <a:t>You might feel tired, a slight headache, with mild skin issues as toxins begin to leave your body.</a:t>
            </a:r>
          </a:p>
          <a:p>
            <a:endParaRPr lang="en-US" dirty="0"/>
          </a:p>
          <a:p>
            <a:r>
              <a:rPr lang="en-US" dirty="0" smtClean="0"/>
              <a:t>You can assist this process by increasing your daily water (or water with lemon) intake between meals and dry brushing your skin.</a:t>
            </a:r>
          </a:p>
        </p:txBody>
      </p:sp>
    </p:spTree>
    <p:extLst>
      <p:ext uri="{BB962C8B-B14F-4D97-AF65-F5344CB8AC3E}">
        <p14:creationId xmlns:p14="http://schemas.microsoft.com/office/powerpoint/2010/main" val="30277444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6146" name="Picture 2" descr="C:\Users\sarah\Downloads\Daily-Detox-Tip-Dry-Skin-Brushing-healthylivinghowto.com-drop-shadow-826x43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990600"/>
            <a:ext cx="8459068"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6094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Can it ever be harmful?</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3200" dirty="0" smtClean="0"/>
              <a:t>Definitively, YES. </a:t>
            </a:r>
          </a:p>
          <a:p>
            <a:pPr marL="0" indent="0">
              <a:buNone/>
            </a:pPr>
            <a:r>
              <a:rPr lang="en-US" sz="3200" dirty="0" smtClean="0"/>
              <a:t>You will notice I use the word “mild” repeatedly. Our bodies never do well with </a:t>
            </a:r>
            <a:r>
              <a:rPr lang="en-US" sz="3200" dirty="0" smtClean="0"/>
              <a:t>extreme, </a:t>
            </a:r>
            <a:r>
              <a:rPr lang="en-US" sz="3200" dirty="0" smtClean="0"/>
              <a:t>and injuries ensue.</a:t>
            </a:r>
          </a:p>
          <a:p>
            <a:endParaRPr lang="en-US" sz="3200" dirty="0"/>
          </a:p>
          <a:p>
            <a:r>
              <a:rPr lang="en-US" sz="3200" dirty="0" smtClean="0"/>
              <a:t>When anything is done with an extreme or deprivation mentality (i.e. no food or nutrients plus intense exercise) can land you in the hospital…usually followed by a binging episode from the emotional trauma and negative self-talk.</a:t>
            </a:r>
            <a:endParaRPr lang="en-US" sz="3200" dirty="0"/>
          </a:p>
        </p:txBody>
      </p:sp>
    </p:spTree>
    <p:extLst>
      <p:ext uri="{BB962C8B-B14F-4D97-AF65-F5344CB8AC3E}">
        <p14:creationId xmlns:p14="http://schemas.microsoft.com/office/powerpoint/2010/main" val="23159516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 will I know the difference between a detox reaction and something serious?</a:t>
            </a:r>
            <a:endParaRPr lang="en-US" dirty="0"/>
          </a:p>
        </p:txBody>
      </p:sp>
      <p:sp>
        <p:nvSpPr>
          <p:cNvPr id="3" name="Content Placeholder 2"/>
          <p:cNvSpPr>
            <a:spLocks noGrp="1"/>
          </p:cNvSpPr>
          <p:nvPr>
            <p:ph sz="quarter" idx="1"/>
          </p:nvPr>
        </p:nvSpPr>
        <p:spPr/>
        <p:txBody>
          <a:bodyPr/>
          <a:lstStyle/>
          <a:p>
            <a:r>
              <a:rPr lang="en-US" dirty="0" smtClean="0"/>
              <a:t>Anything more than mild discomfort means that too many toxins have been released at once </a:t>
            </a:r>
            <a:r>
              <a:rPr lang="en-US" dirty="0" smtClean="0"/>
              <a:t>and </a:t>
            </a:r>
            <a:r>
              <a:rPr lang="en-US" dirty="0" smtClean="0"/>
              <a:t>your body, in its </a:t>
            </a:r>
            <a:r>
              <a:rPr lang="en-US" dirty="0" smtClean="0"/>
              <a:t>un-ending </a:t>
            </a:r>
            <a:r>
              <a:rPr lang="en-US" dirty="0" smtClean="0"/>
              <a:t>desire for homeostasis, is not able to cope.</a:t>
            </a:r>
          </a:p>
          <a:p>
            <a:r>
              <a:rPr lang="en-US" dirty="0" smtClean="0"/>
              <a:t>Those toxins can re-enter the system and be overwhelming if they are not removed with significant hydration. </a:t>
            </a:r>
          </a:p>
          <a:p>
            <a:r>
              <a:rPr lang="en-US" dirty="0" smtClean="0"/>
              <a:t>Extended reactions (more than 3 days) usually is a sign that the detox is too extreme for your body to handle and you likely should scale it back somewhat.</a:t>
            </a:r>
            <a:endParaRPr lang="en-US" dirty="0"/>
          </a:p>
        </p:txBody>
      </p:sp>
    </p:spTree>
    <p:extLst>
      <p:ext uri="{BB962C8B-B14F-4D97-AF65-F5344CB8AC3E}">
        <p14:creationId xmlns:p14="http://schemas.microsoft.com/office/powerpoint/2010/main" val="2313268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will I feel after it is over?</a:t>
            </a:r>
            <a:endParaRPr lang="en-US" dirty="0"/>
          </a:p>
        </p:txBody>
      </p:sp>
      <p:sp>
        <p:nvSpPr>
          <p:cNvPr id="3" name="Content Placeholder 2"/>
          <p:cNvSpPr>
            <a:spLocks noGrp="1"/>
          </p:cNvSpPr>
          <p:nvPr>
            <p:ph sz="quarter" idx="1"/>
          </p:nvPr>
        </p:nvSpPr>
        <p:spPr/>
        <p:txBody>
          <a:bodyPr/>
          <a:lstStyle/>
          <a:p>
            <a:r>
              <a:rPr lang="en-US" dirty="0" smtClean="0"/>
              <a:t>Again, you should feel lighter, energetic with an ease of movement and being.</a:t>
            </a:r>
          </a:p>
          <a:p>
            <a:endParaRPr lang="en-US" dirty="0" smtClean="0"/>
          </a:p>
          <a:p>
            <a:r>
              <a:rPr lang="en-US" dirty="0" smtClean="0"/>
              <a:t>You will likely feel that you do not want to put anything in your body that would </a:t>
            </a:r>
            <a:r>
              <a:rPr lang="en-US" dirty="0"/>
              <a:t>be </a:t>
            </a:r>
            <a:r>
              <a:rPr lang="en-US" dirty="0" smtClean="0"/>
              <a:t>unhealthy.</a:t>
            </a:r>
          </a:p>
          <a:p>
            <a:endParaRPr lang="en-US" dirty="0" smtClean="0"/>
          </a:p>
          <a:p>
            <a:r>
              <a:rPr lang="en-US" dirty="0" smtClean="0"/>
              <a:t>Generally, people feel determined and optimistic and that it has given them direction.</a:t>
            </a:r>
          </a:p>
        </p:txBody>
      </p:sp>
    </p:spTree>
    <p:extLst>
      <p:ext uri="{BB962C8B-B14F-4D97-AF65-F5344CB8AC3E}">
        <p14:creationId xmlns:p14="http://schemas.microsoft.com/office/powerpoint/2010/main" val="3706363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Detox to </a:t>
            </a:r>
            <a:r>
              <a:rPr lang="en-US" dirty="0" err="1" smtClean="0"/>
              <a:t>Retox</a:t>
            </a:r>
            <a:r>
              <a:rPr lang="en-US" dirty="0" smtClean="0"/>
              <a:t>?</a:t>
            </a:r>
            <a:endParaRPr lang="en-US" dirty="0"/>
          </a:p>
        </p:txBody>
      </p:sp>
      <p:sp>
        <p:nvSpPr>
          <p:cNvPr id="3" name="Content Placeholder 2"/>
          <p:cNvSpPr>
            <a:spLocks noGrp="1"/>
          </p:cNvSpPr>
          <p:nvPr>
            <p:ph sz="quarter" idx="1"/>
          </p:nvPr>
        </p:nvSpPr>
        <p:spPr>
          <a:xfrm>
            <a:off x="457200" y="1600200"/>
            <a:ext cx="6172200" cy="4873752"/>
          </a:xfrm>
        </p:spPr>
        <p:txBody>
          <a:bodyPr>
            <a:normAutofit fontScale="92500"/>
          </a:bodyPr>
          <a:lstStyle/>
          <a:p>
            <a:r>
              <a:rPr lang="en-US" dirty="0"/>
              <a:t>If you are craving unhealthy foods (i.e. “I just want to finish this and reward my self with something really tasty”) then you have probably not adopted the abundance mentality of really tasty healthy foods</a:t>
            </a:r>
            <a:r>
              <a:rPr lang="en-US" dirty="0" smtClean="0"/>
              <a:t>.</a:t>
            </a:r>
          </a:p>
          <a:p>
            <a:endParaRPr lang="en-US" dirty="0"/>
          </a:p>
          <a:p>
            <a:r>
              <a:rPr lang="en-US" dirty="0" smtClean="0"/>
              <a:t>Food should NEVER be used as a reward.</a:t>
            </a:r>
          </a:p>
          <a:p>
            <a:endParaRPr lang="en-US" dirty="0" smtClean="0"/>
          </a:p>
          <a:p>
            <a:r>
              <a:rPr lang="en-US" dirty="0" smtClean="0"/>
              <a:t>Food is maintenance for your vehicle.</a:t>
            </a:r>
          </a:p>
          <a:p>
            <a:pPr lvl="1"/>
            <a:r>
              <a:rPr lang="en-US" dirty="0" smtClean="0"/>
              <a:t>If you wanted  your vehicle to consistently run better, would you give it only water…</a:t>
            </a:r>
          </a:p>
          <a:p>
            <a:pPr lvl="1"/>
            <a:r>
              <a:rPr lang="en-US" dirty="0" smtClean="0"/>
              <a:t>or would you choose the premium fuel to get the best performance.</a:t>
            </a:r>
            <a:endParaRPr lang="en-US" dirty="0"/>
          </a:p>
        </p:txBody>
      </p:sp>
      <p:pic>
        <p:nvPicPr>
          <p:cNvPr id="7170" name="Picture 2" descr="C:\Users\sarah\Downloads\brandy-585796_64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48004" y="1400176"/>
            <a:ext cx="1810196" cy="1204912"/>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sarah\Downloads\cupcake-252805_64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4471987"/>
            <a:ext cx="1524000" cy="1014413"/>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C:\Users\sarah\Downloads\french-fries-525005_64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9400" y="3037670"/>
            <a:ext cx="1810197" cy="848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7273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Cleanse/Detox as a Gateway to a healthier Lifestyle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All cleanses/detoxes, in isolation are fairly useless and can even be harmful. </a:t>
            </a:r>
          </a:p>
          <a:p>
            <a:r>
              <a:rPr lang="en-US" dirty="0" smtClean="0"/>
              <a:t>They may enable you to experience temporary euphoria from: </a:t>
            </a:r>
          </a:p>
          <a:p>
            <a:pPr lvl="1"/>
            <a:r>
              <a:rPr lang="en-US" dirty="0" smtClean="0"/>
              <a:t>Stepping up to a challenge</a:t>
            </a:r>
          </a:p>
          <a:p>
            <a:pPr lvl="1"/>
            <a:r>
              <a:rPr lang="en-US" dirty="0" smtClean="0"/>
              <a:t>Cleaning out your body</a:t>
            </a:r>
          </a:p>
          <a:p>
            <a:pPr lvl="1"/>
            <a:r>
              <a:rPr lang="en-US" dirty="0" smtClean="0"/>
              <a:t>Trying new foods</a:t>
            </a:r>
          </a:p>
          <a:p>
            <a:pPr lvl="1"/>
            <a:r>
              <a:rPr lang="en-US" dirty="0" smtClean="0"/>
              <a:t>Pushing your body to its limits</a:t>
            </a:r>
          </a:p>
          <a:p>
            <a:pPr lvl="1"/>
            <a:endParaRPr lang="en-US" dirty="0" smtClean="0"/>
          </a:p>
          <a:p>
            <a:pPr lvl="1"/>
            <a:r>
              <a:rPr lang="en-US" dirty="0" smtClean="0"/>
              <a:t>Beware that your cleanse is something that you can incorporate…otherwise it is just another yo-yo diet that your body will create a defensive response to, often causing more weight gain in the long run.</a:t>
            </a:r>
            <a:endParaRPr lang="en-US" dirty="0"/>
          </a:p>
        </p:txBody>
      </p:sp>
    </p:spTree>
    <p:extLst>
      <p:ext uri="{BB962C8B-B14F-4D97-AF65-F5344CB8AC3E}">
        <p14:creationId xmlns:p14="http://schemas.microsoft.com/office/powerpoint/2010/main" val="8360635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Plan-Things to Consider</a:t>
            </a:r>
            <a:endParaRPr lang="en-US" dirty="0"/>
          </a:p>
        </p:txBody>
      </p:sp>
      <p:sp>
        <p:nvSpPr>
          <p:cNvPr id="3" name="Content Placeholder 2"/>
          <p:cNvSpPr>
            <a:spLocks noGrp="1"/>
          </p:cNvSpPr>
          <p:nvPr>
            <p:ph sz="quarter" idx="1"/>
          </p:nvPr>
        </p:nvSpPr>
        <p:spPr>
          <a:xfrm>
            <a:off x="457200" y="1600200"/>
            <a:ext cx="5467080" cy="4873752"/>
          </a:xfrm>
        </p:spPr>
        <p:txBody>
          <a:bodyPr>
            <a:normAutofit fontScale="92500" lnSpcReduction="20000"/>
          </a:bodyPr>
          <a:lstStyle/>
          <a:p>
            <a:r>
              <a:rPr lang="en-US" dirty="0" smtClean="0"/>
              <a:t>What is your cleanse/detox goal? (AKA the reason you are considering this)</a:t>
            </a:r>
          </a:p>
          <a:p>
            <a:r>
              <a:rPr lang="en-US" dirty="0" smtClean="0"/>
              <a:t>Which cleanse/detox resonates with you?</a:t>
            </a:r>
          </a:p>
          <a:p>
            <a:r>
              <a:rPr lang="en-US" dirty="0" smtClean="0"/>
              <a:t>How uncomfortable are you with doing things outside your routine?</a:t>
            </a:r>
          </a:p>
          <a:p>
            <a:r>
              <a:rPr lang="en-US" dirty="0" smtClean="0"/>
              <a:t>How long would you like for your cleanse/detox to last?</a:t>
            </a:r>
          </a:p>
          <a:p>
            <a:r>
              <a:rPr lang="en-US" dirty="0" smtClean="0"/>
              <a:t>How much discomfort are you willing to endure to meet your goal?</a:t>
            </a:r>
          </a:p>
          <a:p>
            <a:r>
              <a:rPr lang="en-US" dirty="0" smtClean="0"/>
              <a:t>Is your choice realistic with your lifestyle?</a:t>
            </a:r>
          </a:p>
          <a:p>
            <a:r>
              <a:rPr lang="en-US" dirty="0" smtClean="0"/>
              <a:t>Where can you slow down to allow your body to heal through this process?</a:t>
            </a:r>
            <a:endParaRPr lang="en-US" dirty="0"/>
          </a:p>
        </p:txBody>
      </p:sp>
      <p:pic>
        <p:nvPicPr>
          <p:cNvPr id="3074" name="Picture 2" descr="C:\Users\sarah\Downloads\whiteboard-849803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2390061"/>
            <a:ext cx="2705637" cy="1800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295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my Next Step?</a:t>
            </a:r>
            <a:endParaRPr lang="en-US" dirty="0"/>
          </a:p>
        </p:txBody>
      </p:sp>
      <p:sp>
        <p:nvSpPr>
          <p:cNvPr id="3" name="Content Placeholder 2"/>
          <p:cNvSpPr>
            <a:spLocks noGrp="1"/>
          </p:cNvSpPr>
          <p:nvPr>
            <p:ph sz="quarter" idx="1"/>
          </p:nvPr>
        </p:nvSpPr>
        <p:spPr/>
        <p:txBody>
          <a:bodyPr>
            <a:noAutofit/>
          </a:bodyPr>
          <a:lstStyle/>
          <a:p>
            <a:r>
              <a:rPr lang="en-US" sz="2800" dirty="0" smtClean="0"/>
              <a:t>Decide on what kind of cleanse/detox you are interested in trying.</a:t>
            </a:r>
          </a:p>
          <a:p>
            <a:r>
              <a:rPr lang="en-US" sz="2800" dirty="0" smtClean="0"/>
              <a:t>Get clear on what you are wanting to achieve.</a:t>
            </a:r>
          </a:p>
          <a:p>
            <a:r>
              <a:rPr lang="en-US" sz="2800" dirty="0" smtClean="0"/>
              <a:t>Create a plan  for success.</a:t>
            </a:r>
          </a:p>
          <a:p>
            <a:r>
              <a:rPr lang="en-US" sz="2800" dirty="0" smtClean="0"/>
              <a:t>Create space to slow down and understand the lessons that may come up through this process (emotional processing, weakness, discomfort)</a:t>
            </a:r>
          </a:p>
          <a:p>
            <a:r>
              <a:rPr lang="en-US" sz="2800" dirty="0" smtClean="0"/>
              <a:t>Create a follow-up plan to incorporate part of the cleanse into your everyday life.</a:t>
            </a:r>
            <a:endParaRPr lang="en-US" sz="2800" dirty="0"/>
          </a:p>
        </p:txBody>
      </p:sp>
    </p:spTree>
    <p:extLst>
      <p:ext uri="{BB962C8B-B14F-4D97-AF65-F5344CB8AC3E}">
        <p14:creationId xmlns:p14="http://schemas.microsoft.com/office/powerpoint/2010/main" val="41410380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Here’s what you will need:</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Decide how much time and money you are willing to invest in this process (think maximum quality over quantity).</a:t>
            </a:r>
          </a:p>
          <a:p>
            <a:r>
              <a:rPr lang="en-US" dirty="0" smtClean="0"/>
              <a:t>Create a plan (put it on the calendar) </a:t>
            </a:r>
          </a:p>
          <a:p>
            <a:r>
              <a:rPr lang="en-US" dirty="0" smtClean="0"/>
              <a:t>Cut back on some of your daily activities, to allow your body to rest, process, and heal.</a:t>
            </a:r>
          </a:p>
          <a:p>
            <a:r>
              <a:rPr lang="en-US" dirty="0" smtClean="0"/>
              <a:t>Purchase the materials/ingredients that you will need.</a:t>
            </a:r>
          </a:p>
          <a:p>
            <a:r>
              <a:rPr lang="en-US" dirty="0" smtClean="0"/>
              <a:t>Schedule prep time (if this is an issue, I can help you).</a:t>
            </a:r>
          </a:p>
          <a:p>
            <a:r>
              <a:rPr lang="en-US" dirty="0" smtClean="0"/>
              <a:t>Create a support team that you can depend on not to let you get sidetracked with things that are not beneficial.</a:t>
            </a:r>
            <a:endParaRPr lang="en-US" dirty="0"/>
          </a:p>
        </p:txBody>
      </p:sp>
    </p:spTree>
    <p:extLst>
      <p:ext uri="{BB962C8B-B14F-4D97-AF65-F5344CB8AC3E}">
        <p14:creationId xmlns:p14="http://schemas.microsoft.com/office/powerpoint/2010/main" val="13903794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What is a Cleanse or detox?</a:t>
            </a:r>
            <a:endParaRPr lang="en-US" dirty="0"/>
          </a:p>
        </p:txBody>
      </p:sp>
      <p:pic>
        <p:nvPicPr>
          <p:cNvPr id="1026" name="Picture 2" descr="C:\Users\sarah\Downloads\detox-684107_640.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914399" y="1981200"/>
            <a:ext cx="5380507" cy="35814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724400" y="2895600"/>
            <a:ext cx="3810000" cy="1477328"/>
          </a:xfrm>
          <a:prstGeom prst="rect">
            <a:avLst/>
          </a:prstGeom>
          <a:noFill/>
        </p:spPr>
        <p:txBody>
          <a:bodyPr wrap="square" rtlCol="0">
            <a:spAutoFit/>
          </a:bodyPr>
          <a:lstStyle/>
          <a:p>
            <a:r>
              <a:rPr lang="en-US" dirty="0" smtClean="0"/>
              <a:t>A Cleanse or a Detox is generally a process that people do in order to “thoroughly clean” their bodies, as if to have a blank slate to begin working with or to start anew.</a:t>
            </a:r>
            <a:endParaRPr lang="en-US" dirty="0"/>
          </a:p>
        </p:txBody>
      </p:sp>
    </p:spTree>
    <p:extLst>
      <p:ext uri="{BB962C8B-B14F-4D97-AF65-F5344CB8AC3E}">
        <p14:creationId xmlns:p14="http://schemas.microsoft.com/office/powerpoint/2010/main" val="3578722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Foods to Support Detox</a:t>
            </a:r>
            <a:endParaRPr lang="en-US" dirty="0"/>
          </a:p>
        </p:txBody>
      </p:sp>
      <p:sp>
        <p:nvSpPr>
          <p:cNvPr id="3" name="Content Placeholder 2"/>
          <p:cNvSpPr>
            <a:spLocks noGrp="1"/>
          </p:cNvSpPr>
          <p:nvPr>
            <p:ph sz="quarter" idx="1"/>
          </p:nvPr>
        </p:nvSpPr>
        <p:spPr>
          <a:xfrm>
            <a:off x="457200" y="1600200"/>
            <a:ext cx="2592184" cy="4873752"/>
          </a:xfrm>
        </p:spPr>
        <p:txBody>
          <a:bodyPr/>
          <a:lstStyle/>
          <a:p>
            <a:r>
              <a:rPr lang="en-US" dirty="0" smtClean="0"/>
              <a:t>Here is a brief list:</a:t>
            </a:r>
          </a:p>
          <a:p>
            <a:endParaRPr lang="en-US" dirty="0" smtClean="0"/>
          </a:p>
          <a:p>
            <a:r>
              <a:rPr lang="en-US" dirty="0" smtClean="0"/>
              <a:t>Shoot for whole foods </a:t>
            </a:r>
          </a:p>
          <a:p>
            <a:r>
              <a:rPr lang="en-US" dirty="0" smtClean="0"/>
              <a:t>Minimally processed</a:t>
            </a:r>
          </a:p>
          <a:p>
            <a:r>
              <a:rPr lang="en-US" dirty="0" smtClean="0"/>
              <a:t>Organic</a:t>
            </a:r>
          </a:p>
          <a:p>
            <a:r>
              <a:rPr lang="en-US" dirty="0" smtClean="0"/>
              <a:t>Locally Grown</a:t>
            </a:r>
            <a:endParaRPr lang="en-US" dirty="0"/>
          </a:p>
        </p:txBody>
      </p:sp>
      <p:pic>
        <p:nvPicPr>
          <p:cNvPr id="2050" name="Picture 2" descr="C:\Users\sarah\Downloads\foods_detox_cleans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8585" y="1752600"/>
            <a:ext cx="3122815" cy="48119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2343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Herbs &amp; Spices to Support Detox</a:t>
            </a:r>
            <a:endParaRPr lang="en-US" dirty="0"/>
          </a:p>
        </p:txBody>
      </p:sp>
      <p:sp>
        <p:nvSpPr>
          <p:cNvPr id="3" name="Content Placeholder 2"/>
          <p:cNvSpPr>
            <a:spLocks noGrp="1"/>
          </p:cNvSpPr>
          <p:nvPr>
            <p:ph sz="quarter" idx="1"/>
          </p:nvPr>
        </p:nvSpPr>
        <p:spPr/>
        <p:txBody>
          <a:bodyPr>
            <a:normAutofit fontScale="40000" lnSpcReduction="20000"/>
          </a:bodyPr>
          <a:lstStyle/>
          <a:p>
            <a:pPr fontAlgn="base"/>
            <a:r>
              <a:rPr lang="en-US" b="1" dirty="0"/>
              <a:t>1. Cayenne Pepper</a:t>
            </a:r>
            <a:endParaRPr lang="en-US" dirty="0"/>
          </a:p>
          <a:p>
            <a:pPr fontAlgn="base"/>
            <a:r>
              <a:rPr lang="en-US" dirty="0"/>
              <a:t>Typically used as anti-inflammatory, this spice has many wonderful uses to keep the body healthy.  Cayenne Pepper helps soothe sore throats, headaches and can be used as a digestive aid.</a:t>
            </a:r>
          </a:p>
          <a:p>
            <a:pPr fontAlgn="base"/>
            <a:r>
              <a:rPr lang="en-US" b="1" dirty="0"/>
              <a:t>How to use:</a:t>
            </a:r>
            <a:r>
              <a:rPr lang="en-US" dirty="0"/>
              <a:t> Add a few sprinkles of cayenne pepper to steamed cabbage and carrots or to stews. If you’re experiencing a really bad cold add a little cayenne pepper to hot water and sip slowly.</a:t>
            </a:r>
          </a:p>
          <a:p>
            <a:pPr fontAlgn="base"/>
            <a:r>
              <a:rPr lang="en-US" dirty="0"/>
              <a:t> </a:t>
            </a:r>
            <a:r>
              <a:rPr lang="en-US" b="1" dirty="0" smtClean="0"/>
              <a:t>2</a:t>
            </a:r>
            <a:r>
              <a:rPr lang="en-US" b="1" dirty="0"/>
              <a:t>. Fennel Seed</a:t>
            </a:r>
            <a:endParaRPr lang="en-US" dirty="0"/>
          </a:p>
          <a:p>
            <a:pPr fontAlgn="base"/>
            <a:r>
              <a:rPr lang="en-US" dirty="0"/>
              <a:t>This spice is high in fiber, rich in minerals and vitamin B. Fennel seeds are also excellent for helping eliminate waste and cleanse the body.</a:t>
            </a:r>
          </a:p>
          <a:p>
            <a:pPr fontAlgn="base"/>
            <a:r>
              <a:rPr lang="en-US" dirty="0"/>
              <a:t>Not only does it help to control the appetite, fennel seeds like cayenne pepper, has multiple uses including </a:t>
            </a:r>
            <a:r>
              <a:rPr lang="en-US" b="1" u="sng" cap="all" dirty="0">
                <a:hlinkClick r:id="rId2" tooltip="Click to Continue &gt; by BetterBrain"/>
              </a:rPr>
              <a:t>RELIVING</a:t>
            </a:r>
            <a:r>
              <a:rPr lang="en-US" dirty="0"/>
              <a:t> </a:t>
            </a:r>
            <a:r>
              <a:rPr lang="en-US" b="1" u="sng" cap="all" dirty="0">
                <a:hlinkClick r:id="rId2" tooltip="Click to Continue &gt; by BetterBrain"/>
              </a:rPr>
              <a:t>SINUS</a:t>
            </a:r>
            <a:r>
              <a:rPr lang="en-US" dirty="0"/>
              <a:t> problems, cramps and </a:t>
            </a:r>
            <a:r>
              <a:rPr lang="en-US" b="1" u="sng" cap="all" dirty="0">
                <a:hlinkClick r:id="rId2" tooltip="Click to Continue &gt; by BetterBrain"/>
              </a:rPr>
              <a:t>BLOATING</a:t>
            </a:r>
            <a:r>
              <a:rPr lang="en-US" dirty="0"/>
              <a:t>.</a:t>
            </a:r>
          </a:p>
          <a:p>
            <a:pPr fontAlgn="base"/>
            <a:r>
              <a:rPr lang="en-US" b="1" dirty="0"/>
              <a:t>How to use:</a:t>
            </a:r>
            <a:r>
              <a:rPr lang="en-US" dirty="0"/>
              <a:t> Sprinkle seeds over salads or use over baked vegetables like organic squash and zucchini.</a:t>
            </a:r>
          </a:p>
          <a:p>
            <a:pPr fontAlgn="base"/>
            <a:r>
              <a:rPr lang="en-US" dirty="0"/>
              <a:t> </a:t>
            </a:r>
            <a:r>
              <a:rPr lang="en-US" b="1" dirty="0" smtClean="0"/>
              <a:t>3</a:t>
            </a:r>
            <a:r>
              <a:rPr lang="en-US" b="1" dirty="0"/>
              <a:t>. Ginger</a:t>
            </a:r>
            <a:endParaRPr lang="en-US" dirty="0"/>
          </a:p>
          <a:p>
            <a:pPr fontAlgn="base"/>
            <a:r>
              <a:rPr lang="en-US" dirty="0"/>
              <a:t>A favorite anti-inflammatory, helps with blood circulation and preventing clots.  One of its primary uses is soothing gas and </a:t>
            </a:r>
            <a:r>
              <a:rPr lang="en-US" b="1" u="sng" cap="all" dirty="0">
                <a:hlinkClick r:id="rId2" tooltip="Click to Continue &gt; by BetterBrain"/>
              </a:rPr>
              <a:t>BLOATING</a:t>
            </a:r>
            <a:r>
              <a:rPr lang="en-US" dirty="0"/>
              <a:t> in the </a:t>
            </a:r>
            <a:r>
              <a:rPr lang="en-US" b="1" u="sng" cap="all" dirty="0">
                <a:hlinkClick r:id="rId2" tooltip="Click to Continue &gt; by BetterBrain"/>
              </a:rPr>
              <a:t>GASTROINTESTINAL</a:t>
            </a:r>
            <a:r>
              <a:rPr lang="en-US" dirty="0"/>
              <a:t> system.</a:t>
            </a:r>
          </a:p>
          <a:p>
            <a:pPr fontAlgn="base"/>
            <a:r>
              <a:rPr lang="en-US" b="1" dirty="0"/>
              <a:t>How to use:</a:t>
            </a:r>
            <a:r>
              <a:rPr lang="en-US" dirty="0"/>
              <a:t> Add fresh ginger to </a:t>
            </a:r>
            <a:r>
              <a:rPr lang="en-US" b="1" u="sng" cap="all" dirty="0">
                <a:hlinkClick r:id="rId2" tooltip="Click to Continue &gt; by BetterBrain"/>
              </a:rPr>
              <a:t>GREEN TEA</a:t>
            </a:r>
            <a:r>
              <a:rPr lang="en-US" dirty="0"/>
              <a:t>, lemon and organic honey.  You can also add a little kick to your smoothies by adding a little ginger.</a:t>
            </a:r>
          </a:p>
          <a:p>
            <a:pPr fontAlgn="base"/>
            <a:r>
              <a:rPr lang="en-US" b="1" dirty="0" smtClean="0"/>
              <a:t>4</a:t>
            </a:r>
            <a:r>
              <a:rPr lang="en-US" b="1" dirty="0"/>
              <a:t>. Parsley</a:t>
            </a:r>
            <a:endParaRPr lang="en-US" dirty="0"/>
          </a:p>
          <a:p>
            <a:pPr fontAlgn="base"/>
            <a:r>
              <a:rPr lang="en-US" dirty="0"/>
              <a:t>Parsley is not just a beautiful garnish, it’s a top choice for kidney and </a:t>
            </a:r>
            <a:r>
              <a:rPr lang="en-US" b="1" u="sng" cap="all" dirty="0">
                <a:hlinkClick r:id="rId2" tooltip="Click to Continue &gt; by BetterBrain"/>
              </a:rPr>
              <a:t>LIVER DETOXIFICATION</a:t>
            </a:r>
            <a:r>
              <a:rPr lang="en-US" dirty="0"/>
              <a:t>.  This herb is useful for flushing out excess fluid in the kidneys.  Packed with Vitamin A, B, C and K, parsley works well as an </a:t>
            </a:r>
            <a:r>
              <a:rPr lang="en-US" b="1" u="sng" cap="all" dirty="0">
                <a:hlinkClick r:id="rId2" tooltip="Click to Continue &gt; by BetterBrain"/>
              </a:rPr>
              <a:t>ANTIOXIDANT</a:t>
            </a:r>
            <a:r>
              <a:rPr lang="en-US" dirty="0"/>
              <a:t>.</a:t>
            </a:r>
          </a:p>
          <a:p>
            <a:pPr fontAlgn="base"/>
            <a:r>
              <a:rPr lang="en-US" b="1" dirty="0"/>
              <a:t>How to use:</a:t>
            </a:r>
            <a:r>
              <a:rPr lang="en-US" dirty="0"/>
              <a:t> You can add parsley to salads or to green smoothies. I also boil parsley in purified water. Drain the water and drink as a tea.</a:t>
            </a:r>
          </a:p>
          <a:p>
            <a:pPr fontAlgn="base"/>
            <a:r>
              <a:rPr lang="en-US" dirty="0"/>
              <a:t> </a:t>
            </a:r>
            <a:r>
              <a:rPr lang="en-US" b="1" dirty="0" smtClean="0"/>
              <a:t>5</a:t>
            </a:r>
            <a:r>
              <a:rPr lang="en-US" b="1" dirty="0"/>
              <a:t>. Turmeric</a:t>
            </a:r>
            <a:endParaRPr lang="en-US" dirty="0"/>
          </a:p>
          <a:p>
            <a:pPr fontAlgn="base"/>
            <a:r>
              <a:rPr lang="en-US" dirty="0"/>
              <a:t>Great for </a:t>
            </a:r>
            <a:r>
              <a:rPr lang="en-US" b="1" u="sng" cap="all" dirty="0">
                <a:hlinkClick r:id="rId2" tooltip="Click to Continue &gt; by BetterBrain"/>
              </a:rPr>
              <a:t>LIVER DETOXIFICATION</a:t>
            </a:r>
            <a:r>
              <a:rPr lang="en-US" dirty="0"/>
              <a:t>. This anti-inflammatory increases the </a:t>
            </a:r>
            <a:r>
              <a:rPr lang="en-US" b="1" u="sng" cap="all" dirty="0">
                <a:hlinkClick r:id="rId2" tooltip="Click to Continue &gt; by BetterBrain"/>
              </a:rPr>
              <a:t>PRODUCTION</a:t>
            </a:r>
            <a:r>
              <a:rPr lang="en-US" dirty="0"/>
              <a:t> of bile in the liver.  Warning: Be careful to not overdo it.  Like the old saying goes too much of a good thing can be bad for you.</a:t>
            </a:r>
          </a:p>
          <a:p>
            <a:pPr fontAlgn="base"/>
            <a:r>
              <a:rPr lang="en-US" b="1" dirty="0"/>
              <a:t>How to use:</a:t>
            </a:r>
            <a:r>
              <a:rPr lang="en-US" dirty="0"/>
              <a:t> Add turmeric to your morning smoothies. Simply add a ½ teaspoon of turmeric, ½ teaspoon of organic honey to coconut milk, bananas and pineapple.</a:t>
            </a:r>
          </a:p>
          <a:p>
            <a:endParaRPr lang="en-US" dirty="0"/>
          </a:p>
        </p:txBody>
      </p:sp>
    </p:spTree>
    <p:extLst>
      <p:ext uri="{BB962C8B-B14F-4D97-AF65-F5344CB8AC3E}">
        <p14:creationId xmlns:p14="http://schemas.microsoft.com/office/powerpoint/2010/main" val="33482685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Herbs &amp; Spices to Support </a:t>
            </a:r>
            <a:r>
              <a:rPr lang="en-US" dirty="0" smtClean="0"/>
              <a:t>Detox continued</a:t>
            </a:r>
            <a:endParaRPr lang="en-US" dirty="0"/>
          </a:p>
        </p:txBody>
      </p:sp>
      <p:sp>
        <p:nvSpPr>
          <p:cNvPr id="3" name="Content Placeholder 2"/>
          <p:cNvSpPr>
            <a:spLocks noGrp="1"/>
          </p:cNvSpPr>
          <p:nvPr>
            <p:ph sz="quarter" idx="1"/>
          </p:nvPr>
        </p:nvSpPr>
        <p:spPr/>
        <p:txBody>
          <a:bodyPr>
            <a:normAutofit fontScale="40000" lnSpcReduction="20000"/>
          </a:bodyPr>
          <a:lstStyle/>
          <a:p>
            <a:pPr fontAlgn="base"/>
            <a:r>
              <a:rPr lang="en-US" dirty="0"/>
              <a:t> </a:t>
            </a:r>
            <a:r>
              <a:rPr lang="en-US" b="1" dirty="0"/>
              <a:t>6 Rosemary</a:t>
            </a:r>
            <a:endParaRPr lang="en-US" dirty="0"/>
          </a:p>
          <a:p>
            <a:pPr fontAlgn="base"/>
            <a:r>
              <a:rPr lang="en-US" dirty="0"/>
              <a:t>Known for its healing properties, rosemary contains essential oils as cineol, camphene an </a:t>
            </a:r>
            <a:r>
              <a:rPr lang="en-US" dirty="0" err="1"/>
              <a:t>bornyl</a:t>
            </a:r>
            <a:r>
              <a:rPr lang="en-US" dirty="0"/>
              <a:t> acetate.  This herb is used topically in skin </a:t>
            </a:r>
            <a:r>
              <a:rPr lang="en-US" b="1" u="sng" cap="all" dirty="0">
                <a:hlinkClick r:id="rId2" tooltip="Click to Continue &gt; by BetterBrain"/>
              </a:rPr>
              <a:t>PRODUCTS</a:t>
            </a:r>
            <a:r>
              <a:rPr lang="en-US" dirty="0"/>
              <a:t> as an antiseptic and in food as an anti-inflammatory.</a:t>
            </a:r>
          </a:p>
          <a:p>
            <a:pPr fontAlgn="base"/>
            <a:r>
              <a:rPr lang="en-US" b="1" dirty="0"/>
              <a:t>How to use:</a:t>
            </a:r>
            <a:r>
              <a:rPr lang="en-US" dirty="0"/>
              <a:t> Rosemary is a great addition to organic chicken, tea and vegetables</a:t>
            </a:r>
          </a:p>
          <a:p>
            <a:pPr fontAlgn="base"/>
            <a:r>
              <a:rPr lang="en-US" dirty="0"/>
              <a:t> </a:t>
            </a:r>
            <a:r>
              <a:rPr lang="en-US" b="1" dirty="0"/>
              <a:t>7. Cumin</a:t>
            </a:r>
            <a:endParaRPr lang="en-US" dirty="0"/>
          </a:p>
          <a:p>
            <a:pPr fontAlgn="base"/>
            <a:r>
              <a:rPr lang="en-US" dirty="0"/>
              <a:t>Cumin is an herb that contains potassium and protein.  It’s a favorite for helping to </a:t>
            </a:r>
            <a:r>
              <a:rPr lang="en-US" b="1" u="sng" cap="all" dirty="0">
                <a:hlinkClick r:id="rId2" tooltip="Click to Continue &gt; by BetterBrain"/>
              </a:rPr>
              <a:t>LOSE WEIGHT</a:t>
            </a:r>
            <a:r>
              <a:rPr lang="en-US" dirty="0"/>
              <a:t>.  Cumin is also used as a digestive aid to relieve gas and </a:t>
            </a:r>
            <a:r>
              <a:rPr lang="en-US" b="1" u="sng" cap="all" dirty="0">
                <a:hlinkClick r:id="rId2" tooltip="Click to Continue &gt; by BetterBrain"/>
              </a:rPr>
              <a:t>BLOATING</a:t>
            </a:r>
            <a:r>
              <a:rPr lang="en-US" dirty="0"/>
              <a:t>.</a:t>
            </a:r>
          </a:p>
          <a:p>
            <a:pPr fontAlgn="base"/>
            <a:r>
              <a:rPr lang="en-US" b="1" dirty="0"/>
              <a:t> How to use:</a:t>
            </a:r>
            <a:r>
              <a:rPr lang="en-US" dirty="0"/>
              <a:t> Add this herb to your favorite soups and stews.</a:t>
            </a:r>
          </a:p>
          <a:p>
            <a:pPr fontAlgn="base"/>
            <a:r>
              <a:rPr lang="en-US" dirty="0"/>
              <a:t> </a:t>
            </a:r>
            <a:r>
              <a:rPr lang="en-US" b="1" dirty="0"/>
              <a:t>8. Curry</a:t>
            </a:r>
            <a:endParaRPr lang="en-US" dirty="0"/>
          </a:p>
          <a:p>
            <a:pPr fontAlgn="base"/>
            <a:r>
              <a:rPr lang="en-US" dirty="0"/>
              <a:t>Curry is best known for its anti-inflammatory properties. Curry contains curcumin and is used to treat liver conditions and digestive disorders.  Curry helps produce glutathione which aids in protecting the liver.</a:t>
            </a:r>
          </a:p>
          <a:p>
            <a:pPr fontAlgn="base"/>
            <a:r>
              <a:rPr lang="en-US" b="1" dirty="0"/>
              <a:t>How to use:</a:t>
            </a:r>
            <a:r>
              <a:rPr lang="en-US" dirty="0"/>
              <a:t> Use curry in organic chicken and vegetables.</a:t>
            </a:r>
          </a:p>
          <a:p>
            <a:pPr fontAlgn="base"/>
            <a:r>
              <a:rPr lang="en-US" dirty="0"/>
              <a:t> </a:t>
            </a:r>
            <a:r>
              <a:rPr lang="en-US" b="1" dirty="0"/>
              <a:t>9. Cinnamon</a:t>
            </a:r>
            <a:endParaRPr lang="en-US" dirty="0"/>
          </a:p>
          <a:p>
            <a:pPr fontAlgn="base"/>
            <a:r>
              <a:rPr lang="en-US" dirty="0"/>
              <a:t>Cinnamon is beneficial to the help in multiple ways. First reports by the </a:t>
            </a:r>
            <a:r>
              <a:rPr lang="en-US" dirty="0">
                <a:hlinkClick r:id="rId3"/>
              </a:rPr>
              <a:t>U.S. National Library of </a:t>
            </a:r>
            <a:r>
              <a:rPr lang="en-US" dirty="0" err="1">
                <a:hlinkClick r:id="rId3"/>
              </a:rPr>
              <a:t>Medicine</a:t>
            </a:r>
            <a:r>
              <a:rPr lang="en-US" dirty="0" err="1"/>
              <a:t>indicate</a:t>
            </a:r>
            <a:r>
              <a:rPr lang="en-US" dirty="0"/>
              <a:t> Cassia Cinnamon is used to treat gas, diarrhea, nausea, vomiting and muscle spasms, the common cold and </a:t>
            </a:r>
            <a:r>
              <a:rPr lang="en-US" b="1" u="sng" cap="all" dirty="0">
                <a:hlinkClick r:id="rId2" tooltip="Click to Continue &gt; by BetterBrain"/>
              </a:rPr>
              <a:t>ERECTILE DYSFUNCTION</a:t>
            </a:r>
            <a:r>
              <a:rPr lang="en-US" dirty="0"/>
              <a:t>.</a:t>
            </a:r>
          </a:p>
          <a:p>
            <a:pPr fontAlgn="base"/>
            <a:r>
              <a:rPr lang="en-US" dirty="0"/>
              <a:t>Cinnamon is also thought to </a:t>
            </a:r>
            <a:r>
              <a:rPr lang="en-US" b="1" u="sng" cap="all" dirty="0">
                <a:hlinkClick r:id="rId2" tooltip="Click to Continue &gt; by BetterBrain"/>
              </a:rPr>
              <a:t>SUPPORT</a:t>
            </a:r>
            <a:r>
              <a:rPr lang="en-US" dirty="0"/>
              <a:t> those with </a:t>
            </a:r>
            <a:r>
              <a:rPr lang="en-US" b="1" u="sng" cap="all" dirty="0">
                <a:hlinkClick r:id="rId2" tooltip="Click to Continue &gt; by BetterBrain"/>
              </a:rPr>
              <a:t>DIABETES</a:t>
            </a:r>
            <a:r>
              <a:rPr lang="en-US" dirty="0"/>
              <a:t> by lowering blood sugar levels in those with Type 1 and </a:t>
            </a:r>
            <a:r>
              <a:rPr lang="en-US" b="1" u="sng" cap="all" dirty="0">
                <a:hlinkClick r:id="rId2" tooltip="Click to Continue &gt; by BetterBrain"/>
              </a:rPr>
              <a:t>TYPE 2 DIABETES</a:t>
            </a:r>
            <a:r>
              <a:rPr lang="en-US" dirty="0"/>
              <a:t>, however research </a:t>
            </a:r>
            <a:r>
              <a:rPr lang="en-US" b="1" u="sng" cap="all" dirty="0">
                <a:hlinkClick r:id="rId2" tooltip="Click to Continue &gt; by BetterBrain"/>
              </a:rPr>
              <a:t>DATA</a:t>
            </a:r>
            <a:r>
              <a:rPr lang="en-US" dirty="0"/>
              <a:t> does not support this claim.</a:t>
            </a:r>
          </a:p>
          <a:p>
            <a:pPr fontAlgn="base"/>
            <a:r>
              <a:rPr lang="en-US" b="1" dirty="0"/>
              <a:t>How to use:</a:t>
            </a:r>
            <a:r>
              <a:rPr lang="en-US" dirty="0"/>
              <a:t> Skip the baked goods containing refined sugar, as this defeats the purpose of </a:t>
            </a:r>
            <a:r>
              <a:rPr lang="en-US" b="1" u="sng" cap="all" dirty="0">
                <a:hlinkClick r:id="rId2" tooltip="Click to Continue &gt; by BetterBrain"/>
              </a:rPr>
              <a:t>DETOXING</a:t>
            </a:r>
            <a:r>
              <a:rPr lang="en-US" dirty="0"/>
              <a:t>. Use this spice in teas instead or on baked sweet potatoes.</a:t>
            </a:r>
          </a:p>
          <a:p>
            <a:pPr fontAlgn="base"/>
            <a:r>
              <a:rPr lang="en-US" dirty="0"/>
              <a:t> </a:t>
            </a:r>
            <a:r>
              <a:rPr lang="en-US" b="1" dirty="0"/>
              <a:t>10. Garlic</a:t>
            </a:r>
            <a:endParaRPr lang="en-US" dirty="0"/>
          </a:p>
          <a:p>
            <a:pPr fontAlgn="base"/>
            <a:r>
              <a:rPr lang="en-US" dirty="0"/>
              <a:t>Garlic is full of vitamins and minerals like potassium, iron, calcium, magnesium, </a:t>
            </a:r>
            <a:r>
              <a:rPr lang="en-US" dirty="0" err="1"/>
              <a:t>allicin</a:t>
            </a:r>
            <a:r>
              <a:rPr lang="en-US" dirty="0"/>
              <a:t> and selenium that helps your body flush out toxins.  </a:t>
            </a:r>
            <a:r>
              <a:rPr lang="en-US" dirty="0" err="1"/>
              <a:t>Allicin</a:t>
            </a:r>
            <a:r>
              <a:rPr lang="en-US" dirty="0"/>
              <a:t> and selenium helps clean the liver and supports the immune system.  It also helps reduce </a:t>
            </a:r>
            <a:r>
              <a:rPr lang="en-US" b="1" u="sng" cap="all" dirty="0">
                <a:hlinkClick r:id="rId2" tooltip="Click to Continue &gt; by BetterBrain"/>
              </a:rPr>
              <a:t>CHOLESTEROL</a:t>
            </a:r>
            <a:r>
              <a:rPr lang="en-US" dirty="0"/>
              <a:t> and aids in reducing blood pressure.</a:t>
            </a:r>
          </a:p>
          <a:p>
            <a:pPr fontAlgn="base"/>
            <a:r>
              <a:rPr lang="en-US" b="1" dirty="0"/>
              <a:t>How to use:</a:t>
            </a:r>
            <a:r>
              <a:rPr lang="en-US" dirty="0"/>
              <a:t> Garlic can be used in many meals including soups, stews, green beans and collard greens.</a:t>
            </a:r>
          </a:p>
          <a:p>
            <a:pPr marL="0" indent="0">
              <a:buNone/>
            </a:pPr>
            <a:endParaRPr lang="en-US" dirty="0" smtClean="0"/>
          </a:p>
          <a:p>
            <a:pPr marL="0" indent="0">
              <a:buNone/>
            </a:pPr>
            <a:r>
              <a:rPr lang="en-US" dirty="0" smtClean="0"/>
              <a:t>-</a:t>
            </a:r>
            <a:r>
              <a:rPr lang="en-US" dirty="0"/>
              <a:t>http://bodydetoxmastery.com/10-top-herbs-and-spices-to-detox-your-body/</a:t>
            </a:r>
          </a:p>
        </p:txBody>
      </p:sp>
    </p:spTree>
    <p:extLst>
      <p:ext uri="{BB962C8B-B14F-4D97-AF65-F5344CB8AC3E}">
        <p14:creationId xmlns:p14="http://schemas.microsoft.com/office/powerpoint/2010/main" val="14738690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lstStyle/>
          <a:p>
            <a:r>
              <a:rPr lang="en-US" dirty="0" smtClean="0">
                <a:solidFill>
                  <a:schemeClr val="tx1"/>
                </a:solidFill>
              </a:rPr>
              <a:t>How can I best Support you through this?</a:t>
            </a:r>
            <a:endParaRPr lang="en-US"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US" dirty="0" smtClean="0"/>
              <a:t>I can coach you through this process.</a:t>
            </a:r>
          </a:p>
          <a:p>
            <a:r>
              <a:rPr lang="en-US" dirty="0" smtClean="0"/>
              <a:t>We can create a plan that is right for you and your lifestyle.</a:t>
            </a:r>
          </a:p>
          <a:p>
            <a:r>
              <a:rPr lang="en-US" dirty="0" smtClean="0"/>
              <a:t>I can be the one to help you “Tone-down” any plans that are likely to cause your body an autoimmune response.</a:t>
            </a:r>
          </a:p>
          <a:p>
            <a:r>
              <a:rPr lang="en-US" dirty="0" smtClean="0"/>
              <a:t>I can help you to create a long-term protocol for incorporating healthy abundance into your lifestyle.</a:t>
            </a:r>
          </a:p>
          <a:p>
            <a:r>
              <a:rPr lang="en-US" dirty="0" smtClean="0"/>
              <a:t>I can teach you how to prepare the ingredients for your cleanse so that they will be tastier, without adding unhealthy ingredients.</a:t>
            </a:r>
          </a:p>
          <a:p>
            <a:r>
              <a:rPr lang="en-US" dirty="0" smtClean="0"/>
              <a:t>I can also do the prep work for you, if necessary.</a:t>
            </a:r>
            <a:endParaRPr lang="en-US" dirty="0"/>
          </a:p>
        </p:txBody>
      </p:sp>
    </p:spTree>
    <p:extLst>
      <p:ext uri="{BB962C8B-B14F-4D97-AF65-F5344CB8AC3E}">
        <p14:creationId xmlns:p14="http://schemas.microsoft.com/office/powerpoint/2010/main" val="35975232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Who thought this Idea up?</a:t>
            </a:r>
            <a:endParaRPr lang="en-US" dirty="0"/>
          </a:p>
        </p:txBody>
      </p:sp>
      <p:sp>
        <p:nvSpPr>
          <p:cNvPr id="3" name="Content Placeholder 2"/>
          <p:cNvSpPr>
            <a:spLocks noGrp="1"/>
          </p:cNvSpPr>
          <p:nvPr>
            <p:ph sz="quarter" idx="1"/>
          </p:nvPr>
        </p:nvSpPr>
        <p:spPr/>
        <p:txBody>
          <a:bodyPr>
            <a:normAutofit fontScale="70000" lnSpcReduction="20000"/>
          </a:bodyPr>
          <a:lstStyle/>
          <a:p>
            <a:pPr fontAlgn="base"/>
            <a:r>
              <a:rPr lang="en-US" b="1" dirty="0"/>
              <a:t>Detoxification as Part of Natural Medicine</a:t>
            </a:r>
            <a:endParaRPr lang="en-US" dirty="0"/>
          </a:p>
          <a:p>
            <a:pPr fontAlgn="base"/>
            <a:r>
              <a:rPr lang="en-US" dirty="0"/>
              <a:t>Though the first-ever instance of detoxing hasn’t been pinpointed in history, many historians attribute detoxification diets to Ayurveda. Ayurveda, meaning “The Science of Life,” is the practice of natural medicine that originated in India at around 3500 BC. One of the disciplines in Ayurveda is </a:t>
            </a:r>
            <a:r>
              <a:rPr lang="en-US" i="1" dirty="0" err="1"/>
              <a:t>pancha</a:t>
            </a:r>
            <a:r>
              <a:rPr lang="en-US" i="1" dirty="0"/>
              <a:t> karma</a:t>
            </a:r>
            <a:r>
              <a:rPr lang="en-US" dirty="0"/>
              <a:t>, which includes progressively eliminating certain foods from the diet, taking spiritual walks, and cleaning out the colon and the nasal passage. The goal of </a:t>
            </a:r>
            <a:r>
              <a:rPr lang="en-US" i="1" dirty="0" err="1"/>
              <a:t>pancha</a:t>
            </a:r>
            <a:r>
              <a:rPr lang="en-US" i="1" dirty="0"/>
              <a:t> karma </a:t>
            </a:r>
            <a:r>
              <a:rPr lang="en-US" dirty="0"/>
              <a:t>is to prolong life and prevent disease, and to spur spiritual and emotional growth.</a:t>
            </a:r>
          </a:p>
          <a:p>
            <a:pPr fontAlgn="base"/>
            <a:r>
              <a:rPr lang="en-US" b="1" dirty="0"/>
              <a:t>Detoxification Through Colonic Irrigation</a:t>
            </a:r>
            <a:endParaRPr lang="en-US" dirty="0"/>
          </a:p>
          <a:p>
            <a:pPr fontAlgn="base"/>
            <a:r>
              <a:rPr lang="en-US" dirty="0"/>
              <a:t>The use of colon hydrotherapy was first recorded in 1500 BC by the Egyptians. It’s also been mentioned in a document titled “The Essene Gospel of Peace” written in the biblical times approximately 3,500 years ago. Here’s an excerpt: </a:t>
            </a:r>
            <a:r>
              <a:rPr lang="en-US" i="1" dirty="0"/>
              <a:t>“…suffer the end of the stalk of the trailing gourd to enter your hinder parts, that the water may flow through all your bowels. . .Then let the water run out from your body, that it may carry away from within it all the unclean and evil-smelling things.</a:t>
            </a:r>
            <a:r>
              <a:rPr lang="en-US" dirty="0"/>
              <a:t>” The idea is the same today but not quite the equipment!</a:t>
            </a:r>
          </a:p>
          <a:p>
            <a:r>
              <a:rPr lang="en-US" dirty="0"/>
              <a:t>-http://blog.thedetoxmarket.com/glow-1-1</a:t>
            </a:r>
            <a:r>
              <a:rPr lang="en-US" dirty="0" smtClean="0"/>
              <a:t>/ </a:t>
            </a:r>
            <a:endParaRPr lang="en-US" dirty="0"/>
          </a:p>
        </p:txBody>
      </p:sp>
    </p:spTree>
    <p:extLst>
      <p:ext uri="{BB962C8B-B14F-4D97-AF65-F5344CB8AC3E}">
        <p14:creationId xmlns:p14="http://schemas.microsoft.com/office/powerpoint/2010/main" val="332886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it good for?</a:t>
            </a:r>
            <a:endParaRPr lang="en-US" dirty="0"/>
          </a:p>
        </p:txBody>
      </p:sp>
      <p:sp>
        <p:nvSpPr>
          <p:cNvPr id="3" name="Content Placeholder 2"/>
          <p:cNvSpPr>
            <a:spLocks noGrp="1"/>
          </p:cNvSpPr>
          <p:nvPr>
            <p:ph sz="quarter" idx="1"/>
          </p:nvPr>
        </p:nvSpPr>
        <p:spPr>
          <a:xfrm>
            <a:off x="457200" y="1600200"/>
            <a:ext cx="7467600" cy="2364343"/>
          </a:xfrm>
        </p:spPr>
        <p:txBody>
          <a:bodyPr>
            <a:normAutofit fontScale="85000" lnSpcReduction="20000"/>
          </a:bodyPr>
          <a:lstStyle/>
          <a:p>
            <a:r>
              <a:rPr lang="en-US" dirty="0" smtClean="0"/>
              <a:t>Detoxes and Cleanses can be an awesome platform, from which to begin a lifestyle change.</a:t>
            </a:r>
          </a:p>
          <a:p>
            <a:r>
              <a:rPr lang="en-US" dirty="0" smtClean="0"/>
              <a:t>However, when done incorrectly (too much too fast), can cause discomfort and an defensive autoimmune response.</a:t>
            </a:r>
          </a:p>
          <a:p>
            <a:r>
              <a:rPr lang="en-US" dirty="0" smtClean="0"/>
              <a:t>This can shock the body and psyche </a:t>
            </a:r>
            <a:r>
              <a:rPr lang="en-US" dirty="0" smtClean="0"/>
              <a:t>in </a:t>
            </a:r>
            <a:r>
              <a:rPr lang="en-US" dirty="0" smtClean="0"/>
              <a:t>different ways, both good and bad.</a:t>
            </a:r>
          </a:p>
          <a:p>
            <a:r>
              <a:rPr lang="en-US" dirty="0" smtClean="0"/>
              <a:t>If done poorly can be damaging to the body as much as Yo-yo dieting.</a:t>
            </a:r>
          </a:p>
        </p:txBody>
      </p:sp>
      <p:pic>
        <p:nvPicPr>
          <p:cNvPr id="4098" name="Picture 2" descr="C:\Users\sarah\Downloads\vegetables-970400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964543"/>
            <a:ext cx="4724400" cy="2664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0402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Important: Get very Clear about </a:t>
            </a:r>
            <a:br>
              <a:rPr lang="en-US" dirty="0" smtClean="0"/>
            </a:br>
            <a:r>
              <a:rPr lang="en-US" dirty="0" smtClean="0"/>
              <a:t>Why you want to Detox/Cleanse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What do you want to achieve?</a:t>
            </a:r>
          </a:p>
          <a:p>
            <a:r>
              <a:rPr lang="en-US" dirty="0" smtClean="0"/>
              <a:t>Anything too intense is going to cause massive stress on your body.</a:t>
            </a:r>
          </a:p>
          <a:p>
            <a:endParaRPr lang="en-US" dirty="0" smtClean="0"/>
          </a:p>
          <a:p>
            <a:r>
              <a:rPr lang="en-US" sz="2800" i="1" dirty="0" smtClean="0"/>
              <a:t>In my opinion mild detoxes with the long term goal of transitioning into a whole foods, minimally processed, primarily plant based lifestyle is the only reason to do a cleanse/detox.</a:t>
            </a:r>
          </a:p>
          <a:p>
            <a:endParaRPr lang="en-US" dirty="0"/>
          </a:p>
          <a:p>
            <a:r>
              <a:rPr lang="en-US" dirty="0" smtClean="0"/>
              <a:t>Your body naturally detoxes as it adapts to a healthier lifestyle.</a:t>
            </a:r>
          </a:p>
          <a:p>
            <a:endParaRPr lang="en-US" dirty="0"/>
          </a:p>
        </p:txBody>
      </p:sp>
    </p:spTree>
    <p:extLst>
      <p:ext uri="{BB962C8B-B14F-4D97-AF65-F5344CB8AC3E}">
        <p14:creationId xmlns:p14="http://schemas.microsoft.com/office/powerpoint/2010/main" val="1615278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is it good for?</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Mild Cleanses/Detox are great for anyone who is fairly healthy and looking to create a lasting lifestyle change.</a:t>
            </a:r>
          </a:p>
          <a:p>
            <a:endParaRPr lang="en-US" dirty="0" smtClean="0"/>
          </a:p>
          <a:p>
            <a:r>
              <a:rPr lang="en-US" dirty="0" smtClean="0"/>
              <a:t>They are great for people who are willing to look at a healthier lifestyle as one of abundance (all that you are gaining) as opposed to (gerbil food) and all that you are missing out on. So much more is available </a:t>
            </a:r>
            <a:r>
              <a:rPr lang="en-US" dirty="0" smtClean="0"/>
              <a:t>than </a:t>
            </a:r>
            <a:r>
              <a:rPr lang="en-US" dirty="0" smtClean="0"/>
              <a:t>most people are aware of.</a:t>
            </a:r>
          </a:p>
          <a:p>
            <a:endParaRPr lang="en-US" dirty="0"/>
          </a:p>
          <a:p>
            <a:r>
              <a:rPr lang="en-US" dirty="0" smtClean="0"/>
              <a:t>People who are willing to begin taking responsibility for everything that they put in their body as fuel for healthy living.</a:t>
            </a:r>
            <a:endParaRPr lang="en-US" dirty="0"/>
          </a:p>
        </p:txBody>
      </p:sp>
    </p:spTree>
    <p:extLst>
      <p:ext uri="{BB962C8B-B14F-4D97-AF65-F5344CB8AC3E}">
        <p14:creationId xmlns:p14="http://schemas.microsoft.com/office/powerpoint/2010/main" val="286742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Kinds are available?</a:t>
            </a:r>
            <a:endParaRPr lang="en-US" dirty="0"/>
          </a:p>
        </p:txBody>
      </p:sp>
      <p:sp>
        <p:nvSpPr>
          <p:cNvPr id="3" name="Content Placeholder 2"/>
          <p:cNvSpPr>
            <a:spLocks noGrp="1"/>
          </p:cNvSpPr>
          <p:nvPr>
            <p:ph sz="quarter" idx="1"/>
          </p:nvPr>
        </p:nvSpPr>
        <p:spPr/>
        <p:txBody>
          <a:bodyPr/>
          <a:lstStyle/>
          <a:p>
            <a:r>
              <a:rPr lang="en-US" dirty="0" smtClean="0"/>
              <a:t>There are thousands of cleanses and detoxes available, from very extreme (a 30 day water fast) to very mild (cutting back on potato chips).</a:t>
            </a:r>
          </a:p>
          <a:p>
            <a:r>
              <a:rPr lang="en-US" dirty="0" smtClean="0"/>
              <a:t>They can often be vague and rarely are labeled as EXTREME or MILD.</a:t>
            </a:r>
          </a:p>
          <a:p>
            <a:r>
              <a:rPr lang="en-US" dirty="0" smtClean="0"/>
              <a:t>Here are a few examples:</a:t>
            </a:r>
          </a:p>
          <a:p>
            <a:pPr marL="0" indent="0">
              <a:buNone/>
            </a:pPr>
            <a:r>
              <a:rPr lang="en-US" dirty="0" smtClean="0"/>
              <a:t>	</a:t>
            </a:r>
          </a:p>
          <a:p>
            <a:pPr marL="365760" lvl="1" indent="0">
              <a:buNone/>
            </a:pPr>
            <a:r>
              <a:rPr lang="en-US" sz="1800" dirty="0" smtClean="0"/>
              <a:t>Raw Foods 		Juices			Smoothies</a:t>
            </a:r>
          </a:p>
          <a:p>
            <a:pPr marL="365760" lvl="1" indent="0">
              <a:buNone/>
            </a:pPr>
            <a:r>
              <a:rPr lang="en-US" sz="1800" dirty="0" smtClean="0"/>
              <a:t>Water		Niacin			Fasting</a:t>
            </a:r>
          </a:p>
          <a:p>
            <a:pPr marL="365760" lvl="1" indent="0">
              <a:buNone/>
            </a:pPr>
            <a:r>
              <a:rPr lang="en-US" sz="1800" dirty="0" smtClean="0"/>
              <a:t>Fruit Feast		Colonics			Liver Cleanse</a:t>
            </a:r>
          </a:p>
          <a:p>
            <a:pPr marL="365760" lvl="1" indent="0">
              <a:buNone/>
            </a:pPr>
            <a:r>
              <a:rPr lang="en-US" sz="1800" dirty="0" smtClean="0"/>
              <a:t>Cranberry Flush	Sugar Detox		Whole 30</a:t>
            </a:r>
          </a:p>
          <a:p>
            <a:pPr marL="365760" lvl="1" indent="0">
              <a:buNone/>
            </a:pPr>
            <a:r>
              <a:rPr lang="en-US" sz="1800" dirty="0" smtClean="0"/>
              <a:t>Master Cleanse	Skin Brushing		Fermented foods</a:t>
            </a:r>
          </a:p>
          <a:p>
            <a:pPr marL="365760" lvl="1" indent="0">
              <a:buNone/>
            </a:pPr>
            <a:r>
              <a:rPr lang="en-US" sz="1800" dirty="0" smtClean="0"/>
              <a:t>Lemon and Water</a:t>
            </a:r>
            <a:endParaRPr lang="en-US" sz="1800" dirty="0"/>
          </a:p>
        </p:txBody>
      </p:sp>
    </p:spTree>
    <p:extLst>
      <p:ext uri="{BB962C8B-B14F-4D97-AF65-F5344CB8AC3E}">
        <p14:creationId xmlns:p14="http://schemas.microsoft.com/office/powerpoint/2010/main" val="4115096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Which One is Right for Me?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Think about where you are struggling the most with your health.</a:t>
            </a:r>
          </a:p>
          <a:p>
            <a:endParaRPr lang="en-US" dirty="0" smtClean="0"/>
          </a:p>
          <a:p>
            <a:r>
              <a:rPr lang="en-US" dirty="0" smtClean="0"/>
              <a:t>If your answer is weight…know that all excess body fat is a sign of excess inflammatory foods and emotional eating. Begin by incorporating more alkaline foods in your life.</a:t>
            </a:r>
          </a:p>
          <a:p>
            <a:endParaRPr lang="en-US" dirty="0"/>
          </a:p>
          <a:p>
            <a:r>
              <a:rPr lang="en-US" dirty="0" smtClean="0"/>
              <a:t>My suggestion is to always start with something </a:t>
            </a:r>
            <a:r>
              <a:rPr lang="en-US" b="1" i="1" dirty="0" smtClean="0"/>
              <a:t>mild </a:t>
            </a:r>
            <a:r>
              <a:rPr lang="en-US" dirty="0" smtClean="0"/>
              <a:t>that you are willing to incorporate on a regular basis following the cleanse. Think about what you can add in rather than take out. Eventually, cravings for the unhealthier foods will lessen by virtue of “crowding out” with so much goodness.</a:t>
            </a:r>
            <a:endParaRPr lang="en-US" dirty="0"/>
          </a:p>
        </p:txBody>
      </p:sp>
    </p:spTree>
    <p:extLst>
      <p:ext uri="{BB962C8B-B14F-4D97-AF65-F5344CB8AC3E}">
        <p14:creationId xmlns:p14="http://schemas.microsoft.com/office/powerpoint/2010/main" val="2937902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long will it last?</a:t>
            </a:r>
            <a:endParaRPr lang="en-US" dirty="0"/>
          </a:p>
        </p:txBody>
      </p:sp>
      <p:sp>
        <p:nvSpPr>
          <p:cNvPr id="3" name="Content Placeholder 2"/>
          <p:cNvSpPr>
            <a:spLocks noGrp="1"/>
          </p:cNvSpPr>
          <p:nvPr>
            <p:ph sz="quarter" idx="1"/>
          </p:nvPr>
        </p:nvSpPr>
        <p:spPr/>
        <p:txBody>
          <a:bodyPr/>
          <a:lstStyle/>
          <a:p>
            <a:r>
              <a:rPr lang="en-US" dirty="0" smtClean="0"/>
              <a:t>Detoxes can be very short</a:t>
            </a:r>
            <a:r>
              <a:rPr lang="en-US" dirty="0" smtClean="0">
                <a:sym typeface="Wingdings" panose="05000000000000000000" pitchFamily="2" charset="2"/>
              </a:rPr>
              <a:t> several hours (colonics) to very lengthy (months of only juicing). Generally speaking, anything extreme that is done for too long will generate an auto immune response.</a:t>
            </a:r>
          </a:p>
          <a:p>
            <a:r>
              <a:rPr lang="en-US" dirty="0" smtClean="0">
                <a:sym typeface="Wingdings" panose="05000000000000000000" pitchFamily="2" charset="2"/>
              </a:rPr>
              <a:t>The goal is to create gradual changes that you would be willing to incorporate on a regular basis.</a:t>
            </a:r>
          </a:p>
          <a:p>
            <a:r>
              <a:rPr lang="en-US" dirty="0" smtClean="0">
                <a:sym typeface="Wingdings" panose="05000000000000000000" pitchFamily="2" charset="2"/>
              </a:rPr>
              <a:t>So, you might choose to do a 3-5 day smoothie cleanse followed by incorporating 1-2 smoothies into your daily food intake. </a:t>
            </a:r>
          </a:p>
          <a:p>
            <a:r>
              <a:rPr lang="en-US" dirty="0" smtClean="0">
                <a:sym typeface="Wingdings" panose="05000000000000000000" pitchFamily="2" charset="2"/>
              </a:rPr>
              <a:t>“Add to”= “Abundance”= “Sustainable”</a:t>
            </a:r>
            <a:endParaRPr lang="en-US" dirty="0"/>
          </a:p>
        </p:txBody>
      </p:sp>
    </p:spTree>
    <p:extLst>
      <p:ext uri="{BB962C8B-B14F-4D97-AF65-F5344CB8AC3E}">
        <p14:creationId xmlns:p14="http://schemas.microsoft.com/office/powerpoint/2010/main" val="7437333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800</TotalTime>
  <Words>1518</Words>
  <Application>Microsoft Office PowerPoint</Application>
  <PresentationFormat>On-screen Show (4:3)</PresentationFormat>
  <Paragraphs>159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Oriel</vt:lpstr>
      <vt:lpstr>Cleanse or Detox</vt:lpstr>
      <vt:lpstr>What is a Cleanse or detox?</vt:lpstr>
      <vt:lpstr>Who thought this Idea up?</vt:lpstr>
      <vt:lpstr>What is it good for?</vt:lpstr>
      <vt:lpstr>Important: Get very Clear about  Why you want to Detox/Cleanse</vt:lpstr>
      <vt:lpstr>Who is it good for?</vt:lpstr>
      <vt:lpstr>What Kinds are available?</vt:lpstr>
      <vt:lpstr>Which One is Right for Me?</vt:lpstr>
      <vt:lpstr>How long will it last?</vt:lpstr>
      <vt:lpstr>What can I expect to feel?</vt:lpstr>
      <vt:lpstr>PowerPoint Presentation</vt:lpstr>
      <vt:lpstr>Can it ever be harmful?</vt:lpstr>
      <vt:lpstr>How will I know the difference between a detox reaction and something serious?</vt:lpstr>
      <vt:lpstr>How will I feel after it is over?</vt:lpstr>
      <vt:lpstr>Detox to Retox?</vt:lpstr>
      <vt:lpstr>Cleanse/Detox as a Gateway to a healthier Lifestyle</vt:lpstr>
      <vt:lpstr>Create A Plan-Things to Consider</vt:lpstr>
      <vt:lpstr>What is my Next Step?</vt:lpstr>
      <vt:lpstr>Here’s what you will need:</vt:lpstr>
      <vt:lpstr>Foods to Support Detox</vt:lpstr>
      <vt:lpstr>Herbs &amp; Spices to Support Detox</vt:lpstr>
      <vt:lpstr>Herbs &amp; Spices to Support Detox continued</vt:lpstr>
      <vt:lpstr>How can I best Support you through this?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Cleanse or Detox</dc:title>
  <dc:creator>sarah mastriani-levi</dc:creator>
  <cp:lastModifiedBy>sarah mastriani-levi</cp:lastModifiedBy>
  <cp:revision>18</cp:revision>
  <dcterms:created xsi:type="dcterms:W3CDTF">2015-10-26T03:03:57Z</dcterms:created>
  <dcterms:modified xsi:type="dcterms:W3CDTF">2015-10-26T16:51:42Z</dcterms:modified>
</cp:coreProperties>
</file>